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9" r:id="rId2"/>
    <p:sldId id="313" r:id="rId3"/>
    <p:sldId id="298" r:id="rId4"/>
    <p:sldId id="311" r:id="rId5"/>
    <p:sldId id="300" r:id="rId6"/>
    <p:sldId id="312" r:id="rId7"/>
    <p:sldId id="301" r:id="rId8"/>
    <p:sldId id="302" r:id="rId9"/>
    <p:sldId id="314" r:id="rId10"/>
    <p:sldId id="303" r:id="rId11"/>
    <p:sldId id="304" r:id="rId12"/>
    <p:sldId id="305" r:id="rId13"/>
    <p:sldId id="306" r:id="rId14"/>
    <p:sldId id="289" r:id="rId15"/>
    <p:sldId id="295" r:id="rId16"/>
    <p:sldId id="296" r:id="rId17"/>
    <p:sldId id="294" r:id="rId18"/>
    <p:sldId id="293" r:id="rId19"/>
    <p:sldId id="315" r:id="rId20"/>
    <p:sldId id="316" r:id="rId21"/>
    <p:sldId id="317" r:id="rId22"/>
    <p:sldId id="290" r:id="rId23"/>
    <p:sldId id="307" r:id="rId24"/>
    <p:sldId id="308" r:id="rId25"/>
    <p:sldId id="309" r:id="rId26"/>
    <p:sldId id="310" r:id="rId27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93067-74E5-45CC-B5DB-EA65412271D1}" type="datetimeFigureOut">
              <a:rPr lang="pl-PL" smtClean="0"/>
              <a:t>13.11.2020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17219-BBCA-4B3B-80BA-D07A60843A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69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6893-4C45-4DC3-8503-CB2821CC0A27}" type="datetime1">
              <a:rPr lang="pl-PL" smtClean="0"/>
              <a:t>13.11.2020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D2CC-718F-4DBE-8425-C7F1912AB4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0727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38599-D780-4461-A140-7113BD819684}" type="datetime1">
              <a:rPr lang="pl-PL" smtClean="0"/>
              <a:t>13.11.2020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D2CC-718F-4DBE-8425-C7F1912AB4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6763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2590-7350-407C-AF19-8B41C0066EEE}" type="datetime1">
              <a:rPr lang="pl-PL" smtClean="0"/>
              <a:t>13.11.2020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D2CC-718F-4DBE-8425-C7F1912AB4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7905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EACF2-556A-42FF-B774-3B0246CAB0EC}" type="datetime1">
              <a:rPr lang="pl-PL" smtClean="0"/>
              <a:t>13.11.2020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D2CC-718F-4DBE-8425-C7F1912AB4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9522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FD5FD-B0FE-45D4-84D9-96C4C3C979E7}" type="datetime1">
              <a:rPr lang="pl-PL" smtClean="0"/>
              <a:t>13.11.2020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D2CC-718F-4DBE-8425-C7F1912AB4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46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239FB-7B5B-458B-AA1F-D270EAA965E6}" type="datetime1">
              <a:rPr lang="pl-PL" smtClean="0"/>
              <a:t>13.11.2020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D2CC-718F-4DBE-8425-C7F1912AB4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5138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C1C7-D2FD-4FFD-97D7-508D398A91CC}" type="datetime1">
              <a:rPr lang="pl-PL" smtClean="0"/>
              <a:t>13.11.2020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D2CC-718F-4DBE-8425-C7F1912AB4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3620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B7633-9B82-4C1F-98C5-C5B73452DA60}" type="datetime1">
              <a:rPr lang="pl-PL" smtClean="0"/>
              <a:t>13.11.2020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D2CC-718F-4DBE-8425-C7F1912AB4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249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5772-0EAA-4DBB-A886-2735245967BC}" type="datetime1">
              <a:rPr lang="pl-PL" smtClean="0"/>
              <a:t>13.11.2020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D2CC-718F-4DBE-8425-C7F1912AB4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8778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6E7F0-0428-4E25-879C-4DA2DFD080AA}" type="datetime1">
              <a:rPr lang="pl-PL" smtClean="0"/>
              <a:t>13.11.2020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D2CC-718F-4DBE-8425-C7F1912AB4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1335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734D3-4670-4EC0-BFC9-9531D054577A}" type="datetime1">
              <a:rPr lang="pl-PL" smtClean="0"/>
              <a:t>13.11.2020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D2CC-718F-4DBE-8425-C7F1912AB4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3035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08388-E12E-4D10-9AA9-26C9D6B31AA9}" type="datetime1">
              <a:rPr lang="pl-PL" smtClean="0"/>
              <a:t>13.11.2020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2D2CC-718F-4DBE-8425-C7F1912AB4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4281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91014" y="365125"/>
            <a:ext cx="10762785" cy="373106"/>
          </a:xfrm>
        </p:spPr>
        <p:txBody>
          <a:bodyPr>
            <a:noAutofit/>
          </a:bodyPr>
          <a:lstStyle/>
          <a:p>
            <a:endParaRPr lang="pl-PL" sz="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29729"/>
          </a:xfrm>
        </p:spPr>
        <p:txBody>
          <a:bodyPr/>
          <a:lstStyle/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Projekt budżetu miasta Katowice na 2021 rok</a:t>
            </a:r>
          </a:p>
          <a:p>
            <a:pPr marL="0" indent="0" algn="ctr">
              <a:buNone/>
            </a:pPr>
            <a:r>
              <a:rPr lang="pl-PL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oraz </a:t>
            </a:r>
          </a:p>
          <a:p>
            <a:pPr marL="0" indent="0" algn="ctr">
              <a:buNone/>
            </a:pPr>
            <a:r>
              <a:rPr lang="pl-PL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Wieloletnia Prognoza Finansowa Miasta </a:t>
            </a:r>
          </a:p>
          <a:p>
            <a:pPr marL="0" indent="0" algn="ctr">
              <a:buNone/>
            </a:pPr>
            <a:r>
              <a:rPr lang="pl-PL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 lata 2021 - 2045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CD2A93D-AFB6-4AC0-A66C-C073FDA40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D2CC-718F-4DBE-8425-C7F1912AB453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2177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728" y="698482"/>
            <a:ext cx="9753600" cy="5693081"/>
          </a:xfrm>
          <a:prstGeom prst="rect">
            <a:avLst/>
          </a:prstGeom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6858F58-11A8-4CFF-B9E3-AE26295F9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D2CC-718F-4DBE-8425-C7F1912AB453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8690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418" y="663882"/>
            <a:ext cx="10187709" cy="5838517"/>
          </a:xfrm>
          <a:prstGeom prst="rect">
            <a:avLst/>
          </a:prstGeom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FBC9C9C-2412-4B79-AA76-D97FC27BC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D2CC-718F-4DBE-8425-C7F1912AB453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6144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146" y="877250"/>
            <a:ext cx="9652000" cy="5412714"/>
          </a:xfrm>
          <a:prstGeom prst="rect">
            <a:avLst/>
          </a:prstGeom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C1AC139D-20F5-4296-B5B7-152027A98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D2CC-718F-4DBE-8425-C7F1912AB453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587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691" y="877250"/>
            <a:ext cx="9458035" cy="5477368"/>
          </a:xfrm>
          <a:prstGeom prst="rect">
            <a:avLst/>
          </a:prstGeom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E61D221-20A8-464A-A062-545B40F8A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D2CC-718F-4DBE-8425-C7F1912AB453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152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b="1" dirty="0">
                <a:solidFill>
                  <a:srgbClr val="0000FF"/>
                </a:solidFill>
              </a:rPr>
              <a:t>zadanie: Budowa trzech basenów w dzielnicach </a:t>
            </a:r>
            <a:br>
              <a:rPr lang="pl-PL" sz="2000" b="1" dirty="0">
                <a:solidFill>
                  <a:srgbClr val="0000FF"/>
                </a:solidFill>
              </a:rPr>
            </a:br>
            <a:r>
              <a:rPr lang="pl-PL" sz="2000" b="1" dirty="0">
                <a:solidFill>
                  <a:srgbClr val="0000FF"/>
                </a:solidFill>
              </a:rPr>
              <a:t>łączny koszt  130 mln zł, w tym w 2021 r. 26,5 mln zł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774" y="1346662"/>
            <a:ext cx="7348451" cy="5511338"/>
          </a:xfrm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789DC50-5EFB-4C91-9801-FEBDA20A8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D2CC-718F-4DBE-8425-C7F1912AB453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8716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b="1" dirty="0">
                <a:solidFill>
                  <a:srgbClr val="0000FF"/>
                </a:solidFill>
              </a:rPr>
              <a:t>zadanie: Budowa trzech basenów w dzielnicach </a:t>
            </a:r>
            <a:br>
              <a:rPr lang="pl-PL" sz="2000" b="1" dirty="0">
                <a:solidFill>
                  <a:srgbClr val="0000FF"/>
                </a:solidFill>
              </a:rPr>
            </a:br>
            <a:endParaRPr lang="pl-PL" sz="20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768" y="1027906"/>
            <a:ext cx="6498463" cy="6065234"/>
          </a:xfrm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DCBB7F62-1D2B-47C7-82AE-48239972F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D2CC-718F-4DBE-8425-C7F1912AB453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0523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3172" y="208108"/>
            <a:ext cx="10515600" cy="1325563"/>
          </a:xfrm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rgbClr val="0000FF"/>
                </a:solidFill>
              </a:rPr>
              <a:t>zadanie: Rozbudowa Drogi Krajowej Nr 81 od węzła autostrady A4 z DK 86 do budowanego węzła z ul. Armii Krajowej - etap IV - Rozbudowa DK81 na odcinku ul. Kościuszki z budową węzła Armii Krajowej</a:t>
            </a:r>
            <a:br>
              <a:rPr lang="pl-PL" sz="2000" b="1" dirty="0">
                <a:solidFill>
                  <a:srgbClr val="0000FF"/>
                </a:solidFill>
              </a:rPr>
            </a:br>
            <a:r>
              <a:rPr lang="pl-PL" sz="2000" b="1" dirty="0">
                <a:solidFill>
                  <a:srgbClr val="0000FF"/>
                </a:solidFill>
              </a:rPr>
              <a:t>łączny koszt  102,8 mln zł, w tym w 2021 r. 8,3 mln zł</a:t>
            </a:r>
            <a:br>
              <a:rPr lang="pl-PL" sz="2000" b="1" dirty="0">
                <a:solidFill>
                  <a:srgbClr val="0000FF"/>
                </a:solidFill>
              </a:rPr>
            </a:br>
            <a:endParaRPr lang="pl-PL" sz="2000" b="1" dirty="0">
              <a:solidFill>
                <a:srgbClr val="0000FF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419" y="1236840"/>
            <a:ext cx="8429105" cy="5621160"/>
          </a:xfrm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0119A9-8013-450A-A1B8-200419A41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D2CC-718F-4DBE-8425-C7F1912AB453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2863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b="1" dirty="0">
                <a:solidFill>
                  <a:srgbClr val="0000FF"/>
                </a:solidFill>
              </a:rPr>
              <a:t>zadanie: Rozbudowa Drogi Krajowej Nr 81 od węzła autostrady A4 z DK 86 </a:t>
            </a:r>
            <a:br>
              <a:rPr lang="pl-PL" sz="2000" b="1" dirty="0">
                <a:solidFill>
                  <a:srgbClr val="0000FF"/>
                </a:solidFill>
              </a:rPr>
            </a:br>
            <a:r>
              <a:rPr lang="pl-PL" sz="2000" b="1" dirty="0">
                <a:solidFill>
                  <a:srgbClr val="0000FF"/>
                </a:solidFill>
              </a:rPr>
              <a:t>do budowanego węzła z ul. Armii Krajowej - etap I</a:t>
            </a:r>
            <a:br>
              <a:rPr lang="pl-PL" sz="2000" b="1" dirty="0">
                <a:solidFill>
                  <a:srgbClr val="0000FF"/>
                </a:solidFill>
              </a:rPr>
            </a:br>
            <a:r>
              <a:rPr lang="pl-PL" sz="2000" b="1" dirty="0">
                <a:solidFill>
                  <a:srgbClr val="0000FF"/>
                </a:solidFill>
              </a:rPr>
              <a:t>łączny koszt  299,6 mln zł, w tym w 2021 r. 100,6 mln zł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82" y="1690687"/>
            <a:ext cx="9652000" cy="4987203"/>
          </a:xfrm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AFDE6EA-1463-46FE-B0C0-41373831E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D2CC-718F-4DBE-8425-C7F1912AB453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256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pl-PL" sz="2000" b="1" dirty="0">
                <a:solidFill>
                  <a:srgbClr val="0000FF"/>
                </a:solidFill>
              </a:rPr>
            </a:br>
            <a:r>
              <a:rPr lang="pl-PL" sz="2000" b="1" dirty="0">
                <a:solidFill>
                  <a:srgbClr val="0000FF"/>
                </a:solidFill>
              </a:rPr>
              <a:t>Przebudowa strefy śródmiejskiej - obszar ul. Dworcowej i Tylnej Mariackiej</a:t>
            </a:r>
            <a:br>
              <a:rPr lang="pl-PL" sz="2000" b="1" dirty="0">
                <a:solidFill>
                  <a:srgbClr val="0000FF"/>
                </a:solidFill>
              </a:rPr>
            </a:br>
            <a:r>
              <a:rPr lang="pl-PL" sz="2000" b="1" dirty="0">
                <a:solidFill>
                  <a:srgbClr val="0000FF"/>
                </a:solidFill>
              </a:rPr>
              <a:t>łączny koszt  40,2 mln zł, w tym w 2021 r. 22,7 mln zł</a:t>
            </a:r>
            <a:br>
              <a:rPr lang="pl-PL" sz="2000" b="1" dirty="0">
                <a:solidFill>
                  <a:srgbClr val="0000FF"/>
                </a:solidFill>
              </a:rPr>
            </a:br>
            <a:endParaRPr lang="pl-PL" sz="2000" b="1" dirty="0">
              <a:solidFill>
                <a:srgbClr val="0000FF"/>
              </a:solidFill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253" y="1363287"/>
            <a:ext cx="8239494" cy="5494713"/>
          </a:xfrm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D18599F-54CB-4FCE-85C8-DEBAD6C71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D2CC-718F-4DBE-8425-C7F1912AB453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9779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6492"/>
          </a:xfrm>
        </p:spPr>
        <p:txBody>
          <a:bodyPr>
            <a:normAutofit fontScale="90000"/>
          </a:bodyPr>
          <a:lstStyle/>
          <a:p>
            <a:br>
              <a:rPr lang="pl-PL" sz="2000" b="1" dirty="0">
                <a:solidFill>
                  <a:srgbClr val="0000FF"/>
                </a:solidFill>
              </a:rPr>
            </a:br>
            <a:r>
              <a:rPr lang="pl-PL" sz="2000" b="1" dirty="0">
                <a:solidFill>
                  <a:srgbClr val="0000FF"/>
                </a:solidFill>
              </a:rPr>
              <a:t>Rewitalizacja (zazielenienie) ul. Warszawskiej, łączny koszt  12,3 mln zł, </a:t>
            </a:r>
            <a:br>
              <a:rPr lang="pl-PL" sz="2000" b="1" dirty="0">
                <a:solidFill>
                  <a:srgbClr val="0000FF"/>
                </a:solidFill>
              </a:rPr>
            </a:br>
            <a:r>
              <a:rPr lang="pl-PL" sz="2000" b="1" dirty="0">
                <a:solidFill>
                  <a:srgbClr val="0000FF"/>
                </a:solidFill>
              </a:rPr>
              <a:t>w tym w 2021 r. opracowanie projektu </a:t>
            </a:r>
            <a:br>
              <a:rPr lang="pl-PL" sz="2000" b="1" dirty="0">
                <a:solidFill>
                  <a:srgbClr val="0000FF"/>
                </a:solidFill>
              </a:rPr>
            </a:br>
            <a:endParaRPr lang="pl-PL" sz="2000" b="1" dirty="0">
              <a:solidFill>
                <a:srgbClr val="0000FF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024" y="1261617"/>
            <a:ext cx="8391952" cy="5596383"/>
          </a:xfrm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3DD981B-DAE5-49AA-BE30-CC3062BFD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D2CC-718F-4DBE-8425-C7F1912AB453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9668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328" y="669650"/>
            <a:ext cx="9504218" cy="5980532"/>
          </a:xfrm>
          <a:prstGeom prst="rect">
            <a:avLst/>
          </a:prstGeom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A6F94F0D-A0B7-4357-B3BB-7D4786708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D2CC-718F-4DBE-8425-C7F1912AB453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7500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8266"/>
          </a:xfrm>
        </p:spPr>
        <p:txBody>
          <a:bodyPr>
            <a:normAutofit fontScale="90000"/>
          </a:bodyPr>
          <a:lstStyle/>
          <a:p>
            <a:br>
              <a:rPr lang="pl-PL" sz="2000" b="1" dirty="0">
                <a:solidFill>
                  <a:srgbClr val="0000FF"/>
                </a:solidFill>
              </a:rPr>
            </a:br>
            <a:r>
              <a:rPr lang="pl-PL" sz="2000" b="1" dirty="0" err="1">
                <a:solidFill>
                  <a:srgbClr val="0000FF"/>
                </a:solidFill>
              </a:rPr>
              <a:t>Starganiec</a:t>
            </a:r>
            <a:r>
              <a:rPr lang="pl-PL" sz="2000" b="1" dirty="0">
                <a:solidFill>
                  <a:srgbClr val="0000FF"/>
                </a:solidFill>
              </a:rPr>
              <a:t> - rewitalizacja, łączny koszt 4,2  mln zł, w tym w 2021 r. opracowanie projektu</a:t>
            </a:r>
            <a:br>
              <a:rPr lang="pl-PL" sz="2000" b="1" dirty="0">
                <a:solidFill>
                  <a:srgbClr val="0000FF"/>
                </a:solidFill>
              </a:rPr>
            </a:br>
            <a:endParaRPr lang="pl-PL" sz="2000" b="1" dirty="0">
              <a:solidFill>
                <a:srgbClr val="0000FF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927" y="1153391"/>
            <a:ext cx="7606146" cy="5704609"/>
          </a:xfrm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61937E14-C356-40FF-816E-2E37A160D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D2CC-718F-4DBE-8425-C7F1912AB453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8318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3348"/>
          </a:xfrm>
        </p:spPr>
        <p:txBody>
          <a:bodyPr>
            <a:normAutofit/>
          </a:bodyPr>
          <a:lstStyle/>
          <a:p>
            <a:br>
              <a:rPr lang="pl-PL" sz="2000" b="1" dirty="0">
                <a:solidFill>
                  <a:srgbClr val="0000FF"/>
                </a:solidFill>
              </a:rPr>
            </a:br>
            <a:r>
              <a:rPr lang="pl-PL" sz="2000" b="1" dirty="0">
                <a:solidFill>
                  <a:srgbClr val="0000FF"/>
                </a:solidFill>
              </a:rPr>
              <a:t>Ośrodek sportowy przy ul. Asnyka, łączny koszt  39,3 mln zł  w tym w 2021 r. - 22 mln zł</a:t>
            </a:r>
            <a:br>
              <a:rPr lang="pl-PL" sz="2000" b="1" dirty="0">
                <a:solidFill>
                  <a:srgbClr val="0000FF"/>
                </a:solidFill>
              </a:rPr>
            </a:br>
            <a:endParaRPr lang="pl-PL" sz="2000" b="1" dirty="0">
              <a:solidFill>
                <a:srgbClr val="0000FF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160" y="1288473"/>
            <a:ext cx="8351680" cy="5569527"/>
          </a:xfrm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6B7EFD39-F852-4CB3-B816-A0631978E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D2CC-718F-4DBE-8425-C7F1912AB453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7902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b="1" dirty="0">
                <a:solidFill>
                  <a:srgbClr val="0000FF"/>
                </a:solidFill>
              </a:rPr>
              <a:t>zadanie: Budowa stadionu miejskiego</a:t>
            </a:r>
            <a:br>
              <a:rPr lang="pl-PL" sz="2000" b="1" dirty="0">
                <a:solidFill>
                  <a:srgbClr val="0000FF"/>
                </a:solidFill>
              </a:rPr>
            </a:br>
            <a:r>
              <a:rPr lang="pl-PL" sz="2000" b="1" dirty="0">
                <a:solidFill>
                  <a:srgbClr val="0000FF"/>
                </a:solidFill>
              </a:rPr>
              <a:t>łączny koszt  246 mln zł, w tym w 2021 r. 22 mln zł</a:t>
            </a:r>
            <a:endParaRPr lang="pl-PL" sz="20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82" y="1579419"/>
            <a:ext cx="9966036" cy="5278582"/>
          </a:xfrm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8F1E0A33-57FA-425F-9352-01F6FD89C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D2CC-718F-4DBE-8425-C7F1912AB453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83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036" y="663882"/>
            <a:ext cx="9670473" cy="5736917"/>
          </a:xfrm>
          <a:prstGeom prst="rect">
            <a:avLst/>
          </a:prstGeom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C3BD3B33-29D8-4BC9-BF09-6210980CB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D2CC-718F-4DBE-8425-C7F1912AB453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98440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666766"/>
            <a:ext cx="9670473" cy="5743270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991293BA-4106-4FBB-AA3B-412DB7642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D2CC-718F-4DBE-8425-C7F1912AB453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86926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273" y="663882"/>
            <a:ext cx="9347200" cy="5589135"/>
          </a:xfrm>
          <a:prstGeom prst="rect">
            <a:avLst/>
          </a:prstGeom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69EE9803-D2F8-4497-88D2-3D33741DF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D2CC-718F-4DBE-8425-C7F1912AB453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66489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128" y="666766"/>
            <a:ext cx="9347200" cy="5641670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09ED0B0F-9ACF-4E51-B1CC-0B9316E11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D2CC-718F-4DBE-8425-C7F1912AB453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4247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455" y="620633"/>
            <a:ext cx="10261600" cy="5616734"/>
          </a:xfrm>
          <a:prstGeom prst="rect">
            <a:avLst/>
          </a:prstGeom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89120DC-11B6-444E-AFF0-0E8755131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D2CC-718F-4DBE-8425-C7F1912AB453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8067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" y="669650"/>
            <a:ext cx="9735127" cy="5740386"/>
          </a:xfrm>
          <a:prstGeom prst="rect">
            <a:avLst/>
          </a:prstGeom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3060E2A-7BC7-4338-98ED-4169737F2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D2CC-718F-4DBE-8425-C7F1912AB453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8213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145" y="620633"/>
            <a:ext cx="9984510" cy="6048022"/>
          </a:xfrm>
          <a:prstGeom prst="rect">
            <a:avLst/>
          </a:prstGeom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49B92A2-1ECE-41D0-90D6-927197050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D2CC-718F-4DBE-8425-C7F1912AB453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738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291" y="666766"/>
            <a:ext cx="9153235" cy="5724798"/>
          </a:xfrm>
          <a:prstGeom prst="rect">
            <a:avLst/>
          </a:prstGeom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6C12C14-90C2-4DE5-A5BC-7EB5E2812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D2CC-718F-4DBE-8425-C7F1912AB453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1890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663883"/>
            <a:ext cx="9522691" cy="5866226"/>
          </a:xfrm>
          <a:prstGeom prst="rect">
            <a:avLst/>
          </a:prstGeom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84FAE05E-25CB-4734-A926-2405A239A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D2CC-718F-4DBE-8425-C7F1912AB453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4373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509" y="666766"/>
            <a:ext cx="9402617" cy="5817161"/>
          </a:xfrm>
          <a:prstGeom prst="rect">
            <a:avLst/>
          </a:prstGeom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FB54E2C-B21E-427C-8662-B304EFEC2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D2CC-718F-4DBE-8425-C7F1912AB453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9420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055" y="658116"/>
            <a:ext cx="9550400" cy="5835048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D03FDFA5-A130-4CC1-AA63-85E6F344B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D2CC-718F-4DBE-8425-C7F1912AB453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464325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E155334-6DB4-4F1A-91CB-DB7ABDA7F7F2}"/>
</file>

<file path=customXml/itemProps2.xml><?xml version="1.0" encoding="utf-8"?>
<ds:datastoreItem xmlns:ds="http://schemas.openxmlformats.org/officeDocument/2006/customXml" ds:itemID="{303FDA29-C738-4428-8F81-4852CF0DC019}"/>
</file>

<file path=customXml/itemProps3.xml><?xml version="1.0" encoding="utf-8"?>
<ds:datastoreItem xmlns:ds="http://schemas.openxmlformats.org/officeDocument/2006/customXml" ds:itemID="{B866671B-BF21-4E54-956B-3767EA5ED1CF}"/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114</Words>
  <Application>Microsoft Office PowerPoint</Application>
  <PresentationFormat>Panoramiczny</PresentationFormat>
  <Paragraphs>42</Paragraphs>
  <Slides>26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zadanie: Budowa trzech basenów w dzielnicach  łączny koszt  130 mln zł, w tym w 2021 r. 26,5 mln zł</vt:lpstr>
      <vt:lpstr>zadanie: Budowa trzech basenów w dzielnicach  </vt:lpstr>
      <vt:lpstr>zadanie: Rozbudowa Drogi Krajowej Nr 81 od węzła autostrady A4 z DK 86 do budowanego węzła z ul. Armii Krajowej - etap IV - Rozbudowa DK81 na odcinku ul. Kościuszki z budową węzła Armii Krajowej łączny koszt  102,8 mln zł, w tym w 2021 r. 8,3 mln zł </vt:lpstr>
      <vt:lpstr>zadanie: Rozbudowa Drogi Krajowej Nr 81 od węzła autostrady A4 z DK 86  do budowanego węzła z ul. Armii Krajowej - etap I łączny koszt  299,6 mln zł, w tym w 2021 r. 100,6 mln zł</vt:lpstr>
      <vt:lpstr> Przebudowa strefy śródmiejskiej - obszar ul. Dworcowej i Tylnej Mariackiej łączny koszt  40,2 mln zł, w tym w 2021 r. 22,7 mln zł </vt:lpstr>
      <vt:lpstr> Rewitalizacja (zazielenienie) ul. Warszawskiej, łączny koszt  12,3 mln zł,  w tym w 2021 r. opracowanie projektu  </vt:lpstr>
      <vt:lpstr> Starganiec - rewitalizacja, łączny koszt 4,2  mln zł, w tym w 2021 r. opracowanie projektu </vt:lpstr>
      <vt:lpstr> Ośrodek sportowy przy ul. Asnyka, łączny koszt  39,3 mln zł  w tym w 2021 r. - 22 mln zł </vt:lpstr>
      <vt:lpstr>zadanie: Budowa stadionu miejskiego łączny koszt  246 mln zł, w tym w 2021 r. 22 mln zł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Kwapisz Małgorzata</dc:creator>
  <cp:lastModifiedBy>Gattner-Hadam Aleksandra</cp:lastModifiedBy>
  <cp:revision>56</cp:revision>
  <cp:lastPrinted>2020-11-13T09:49:31Z</cp:lastPrinted>
  <dcterms:created xsi:type="dcterms:W3CDTF">2019-09-21T14:15:28Z</dcterms:created>
  <dcterms:modified xsi:type="dcterms:W3CDTF">2020-11-13T09:56:34Z</dcterms:modified>
</cp:coreProperties>
</file>